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theme/theme7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800" r:id="rId2"/>
    <p:sldMasterId id="2147483788" r:id="rId3"/>
    <p:sldMasterId id="2147483776" r:id="rId4"/>
    <p:sldMasterId id="2147483752" r:id="rId5"/>
    <p:sldMasterId id="2147483764" r:id="rId6"/>
  </p:sldMasterIdLst>
  <p:notesMasterIdLst>
    <p:notesMasterId r:id="rId20"/>
  </p:notesMasterIdLst>
  <p:sldIdLst>
    <p:sldId id="282" r:id="rId7"/>
    <p:sldId id="292" r:id="rId8"/>
    <p:sldId id="293" r:id="rId9"/>
    <p:sldId id="295" r:id="rId10"/>
    <p:sldId id="294" r:id="rId11"/>
    <p:sldId id="296" r:id="rId12"/>
    <p:sldId id="297" r:id="rId13"/>
    <p:sldId id="298" r:id="rId14"/>
    <p:sldId id="299" r:id="rId15"/>
    <p:sldId id="300" r:id="rId16"/>
    <p:sldId id="301" r:id="rId17"/>
    <p:sldId id="302" r:id="rId18"/>
    <p:sldId id="303" r:id="rId19"/>
  </p:sldIdLst>
  <p:sldSz cx="9906000" cy="6858000" type="A4"/>
  <p:notesSz cx="7099300" cy="10234613"/>
  <p:defaultTextStyle>
    <a:defPPr>
      <a:defRPr lang="en-GB"/>
    </a:defPPr>
    <a:lvl1pPr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1pPr>
    <a:lvl2pPr marL="4572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2pPr>
    <a:lvl3pPr marL="9144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3pPr>
    <a:lvl4pPr marL="13716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4pPr>
    <a:lvl5pPr marL="18288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5pPr>
    <a:lvl6pPr marL="22860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6pPr>
    <a:lvl7pPr marL="27432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7pPr>
    <a:lvl8pPr marL="32004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8pPr>
    <a:lvl9pPr marL="36576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3474">
          <p15:clr>
            <a:srgbClr val="A4A3A4"/>
          </p15:clr>
        </p15:guide>
        <p15:guide id="2" orient="horz" pos="4100">
          <p15:clr>
            <a:srgbClr val="A4A3A4"/>
          </p15:clr>
        </p15:guide>
        <p15:guide id="3" orient="horz" pos="4225">
          <p15:clr>
            <a:srgbClr val="A4A3A4"/>
          </p15:clr>
        </p15:guide>
        <p15:guide id="4" orient="horz" pos="3805">
          <p15:clr>
            <a:srgbClr val="A4A3A4"/>
          </p15:clr>
        </p15:guide>
        <p15:guide id="5" orient="horz" pos="1356">
          <p15:clr>
            <a:srgbClr val="A4A3A4"/>
          </p15:clr>
        </p15:guide>
        <p15:guide id="6" pos="264">
          <p15:clr>
            <a:srgbClr val="A4A3A4"/>
          </p15:clr>
        </p15:guide>
        <p15:guide id="7" pos="4247">
          <p15:clr>
            <a:srgbClr val="A4A3A4"/>
          </p15:clr>
        </p15:guide>
        <p15:guide id="8" pos="289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3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64395"/>
    <a:srgbClr val="008B60"/>
    <a:srgbClr val="4A56A0"/>
    <a:srgbClr val="5E69AA"/>
    <a:srgbClr val="727BB5"/>
    <a:srgbClr val="AFB4D5"/>
    <a:srgbClr val="9AA1CA"/>
    <a:srgbClr val="ED6B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421" autoAdjust="0"/>
    <p:restoredTop sz="94385" autoAdjust="0"/>
  </p:normalViewPr>
  <p:slideViewPr>
    <p:cSldViewPr>
      <p:cViewPr varScale="1">
        <p:scale>
          <a:sx n="96" d="100"/>
          <a:sy n="96" d="100"/>
        </p:scale>
        <p:origin x="78" y="282"/>
      </p:cViewPr>
      <p:guideLst>
        <p:guide orient="horz" pos="3474"/>
        <p:guide orient="horz" pos="4100"/>
        <p:guide orient="horz" pos="4225"/>
        <p:guide orient="horz" pos="3805"/>
        <p:guide orient="horz" pos="1356"/>
        <p:guide pos="264"/>
        <p:guide pos="4247"/>
        <p:guide pos="289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1" d="100"/>
          <a:sy n="71" d="100"/>
        </p:scale>
        <p:origin x="-2124" y="-114"/>
      </p:cViewPr>
      <p:guideLst>
        <p:guide orient="horz" pos="3223"/>
        <p:guide pos="2236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slide" Target="slides/slide12.xml"/><Relationship Id="rId3" Type="http://schemas.openxmlformats.org/officeDocument/2006/relationships/slideMaster" Target="slideMasters/slideMaster3.xml"/><Relationship Id="rId21" Type="http://schemas.openxmlformats.org/officeDocument/2006/relationships/presProps" Target="presProps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slide" Target="slides/slide1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0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5.xml"/><Relationship Id="rId24" Type="http://schemas.openxmlformats.org/officeDocument/2006/relationships/tableStyles" Target="tableStyles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9.xml"/><Relationship Id="rId23" Type="http://schemas.openxmlformats.org/officeDocument/2006/relationships/theme" Target="theme/theme1.xml"/><Relationship Id="rId10" Type="http://schemas.openxmlformats.org/officeDocument/2006/relationships/slide" Target="slides/slide4.xml"/><Relationship Id="rId19" Type="http://schemas.openxmlformats.org/officeDocument/2006/relationships/slide" Target="slides/slide13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3.xml"/><Relationship Id="rId14" Type="http://schemas.openxmlformats.org/officeDocument/2006/relationships/slide" Target="slides/slide8.xml"/><Relationship Id="rId22" Type="http://schemas.openxmlformats.org/officeDocument/2006/relationships/viewProps" Target="viewProps.xml"/></Relationships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>
            <a:lvl1pPr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>
            <a:lvl1pPr algn="r"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76288" y="765175"/>
            <a:ext cx="5546725" cy="38401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2513"/>
            <a:ext cx="5680075" cy="4606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b" anchorCtr="0" compatLnSpc="1">
            <a:prstTxWarp prst="textNoShape">
              <a:avLst/>
            </a:prstTxWarp>
          </a:bodyPr>
          <a:lstStyle>
            <a:lvl1pPr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b" anchorCtr="0" compatLnSpc="1">
            <a:prstTxWarp prst="textNoShape">
              <a:avLst/>
            </a:prstTxWarp>
          </a:bodyPr>
          <a:lstStyle>
            <a:lvl1pPr algn="r"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fld id="{4225F359-4326-460E-BF65-467622655FB8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3257292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2.xml"/><Relationship Id="rId3" Type="http://schemas.openxmlformats.org/officeDocument/2006/relationships/slideLayout" Target="../slideLayouts/slideLayout47.xml"/><Relationship Id="rId7" Type="http://schemas.openxmlformats.org/officeDocument/2006/relationships/slideLayout" Target="../slideLayouts/slideLayout51.xml"/><Relationship Id="rId12" Type="http://schemas.openxmlformats.org/officeDocument/2006/relationships/theme" Target="../theme/theme5.xml"/><Relationship Id="rId2" Type="http://schemas.openxmlformats.org/officeDocument/2006/relationships/slideLayout" Target="../slideLayouts/slideLayout46.xml"/><Relationship Id="rId1" Type="http://schemas.openxmlformats.org/officeDocument/2006/relationships/slideLayout" Target="../slideLayouts/slideLayout45.xml"/><Relationship Id="rId6" Type="http://schemas.openxmlformats.org/officeDocument/2006/relationships/slideLayout" Target="../slideLayouts/slideLayout50.xml"/><Relationship Id="rId11" Type="http://schemas.openxmlformats.org/officeDocument/2006/relationships/slideLayout" Target="../slideLayouts/slideLayout55.xml"/><Relationship Id="rId5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54.xml"/><Relationship Id="rId4" Type="http://schemas.openxmlformats.org/officeDocument/2006/relationships/slideLayout" Target="../slideLayouts/slideLayout48.xml"/><Relationship Id="rId9" Type="http://schemas.openxmlformats.org/officeDocument/2006/relationships/slideLayout" Target="../slideLayouts/slideLayout53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474" name="Rectangle 2"/>
          <p:cNvSpPr>
            <a:spLocks noChangeArrowheads="1"/>
          </p:cNvSpPr>
          <p:nvPr/>
        </p:nvSpPr>
        <p:spPr bwMode="gray">
          <a:xfrm>
            <a:off x="0" y="6397625"/>
            <a:ext cx="9907588" cy="457200"/>
          </a:xfrm>
          <a:prstGeom prst="rect">
            <a:avLst/>
          </a:prstGeom>
          <a:solidFill>
            <a:schemeClr val="accent1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lIns="0" tIns="0" rIns="0" bIns="0" anchor="ctr"/>
          <a:lstStyle/>
          <a:p>
            <a:pPr>
              <a:defRPr/>
            </a:pPr>
            <a:endParaRPr lang="en-US" dirty="0"/>
          </a:p>
        </p:txBody>
      </p:sp>
      <p:pic>
        <p:nvPicPr>
          <p:cNvPr id="1027" name="Picture 16" descr="Pearson_Bound_White"/>
          <p:cNvPicPr>
            <a:picLocks noChangeAspect="1" noChangeArrowheads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8247063" y="6356350"/>
            <a:ext cx="1655762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Text Box 25"/>
          <p:cNvSpPr txBox="1">
            <a:spLocks noChangeArrowheads="1"/>
          </p:cNvSpPr>
          <p:nvPr userDrawn="1"/>
        </p:nvSpPr>
        <p:spPr bwMode="auto">
          <a:xfrm>
            <a:off x="1588" y="6400800"/>
            <a:ext cx="57896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0"/>
              </a:spcBef>
              <a:defRPr/>
            </a:pPr>
            <a:r>
              <a:rPr lang="en-US" sz="1200" dirty="0" smtClean="0">
                <a:solidFill>
                  <a:schemeClr val="bg1"/>
                </a:solidFill>
                <a:latin typeface="Tahoma" pitchFamily="64" charset="0"/>
              </a:rPr>
              <a:t>Lever-Duffy and McDonald,</a:t>
            </a:r>
            <a:r>
              <a:rPr lang="en-US" sz="1200" baseline="0" dirty="0" smtClean="0">
                <a:solidFill>
                  <a:schemeClr val="bg1"/>
                </a:solidFill>
                <a:latin typeface="Tahoma" pitchFamily="64" charset="0"/>
              </a:rPr>
              <a:t> Teaching and Learning with Technology, 5</a:t>
            </a:r>
            <a:r>
              <a:rPr lang="en-US" sz="1200" baseline="30000" dirty="0" smtClean="0">
                <a:solidFill>
                  <a:schemeClr val="bg1"/>
                </a:solidFill>
                <a:latin typeface="Tahoma" pitchFamily="64" charset="0"/>
              </a:rPr>
              <a:t>th</a:t>
            </a:r>
            <a:r>
              <a:rPr lang="en-US" sz="1200" baseline="0" dirty="0" smtClean="0">
                <a:solidFill>
                  <a:schemeClr val="bg1"/>
                </a:solidFill>
                <a:latin typeface="Tahoma" pitchFamily="64" charset="0"/>
              </a:rPr>
              <a:t> Edition</a:t>
            </a:r>
            <a:endParaRPr lang="en-US" sz="1200" dirty="0">
              <a:solidFill>
                <a:schemeClr val="bg1"/>
              </a:solidFill>
              <a:latin typeface="Tahoma" pitchFamily="64" charset="0"/>
            </a:endParaRPr>
          </a:p>
          <a:p>
            <a:pPr>
              <a:spcBef>
                <a:spcPct val="0"/>
              </a:spcBef>
              <a:defRPr/>
            </a:pPr>
            <a:r>
              <a:rPr lang="en-US" sz="1200" dirty="0">
                <a:solidFill>
                  <a:schemeClr val="bg1"/>
                </a:solidFill>
                <a:latin typeface="Tahoma" pitchFamily="64" charset="0"/>
              </a:rPr>
              <a:t>© </a:t>
            </a:r>
            <a:r>
              <a:rPr lang="en-US" sz="1200" dirty="0" smtClean="0">
                <a:solidFill>
                  <a:schemeClr val="bg1"/>
                </a:solidFill>
                <a:latin typeface="Tahoma" pitchFamily="64" charset="0"/>
              </a:rPr>
              <a:t>2015 </a:t>
            </a:r>
            <a:r>
              <a:rPr lang="en-US" sz="1200" dirty="0">
                <a:solidFill>
                  <a:schemeClr val="bg1"/>
                </a:solidFill>
                <a:latin typeface="Tahoma" pitchFamily="64" charset="0"/>
              </a:rPr>
              <a:t>Pearson Education, Inc. All rights reserved.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</p:sldLayoutIdLst>
  <p:txStyles>
    <p:titleStyle>
      <a:lvl1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2pPr>
      <a:lvl3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3pPr>
      <a:lvl4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4pPr>
      <a:lvl5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5pPr>
      <a:lvl6pPr marL="4572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6pPr>
      <a:lvl7pPr marL="9144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7pPr>
      <a:lvl8pPr marL="13716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8pPr>
      <a:lvl9pPr marL="18288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9pPr>
    </p:titleStyle>
    <p:bodyStyle>
      <a:lvl1pPr algn="l" rtl="0" eaLnBrk="0" fontAlgn="base" hangingPunct="0">
        <a:spcBef>
          <a:spcPct val="0"/>
        </a:spcBef>
        <a:spcAft>
          <a:spcPct val="0"/>
        </a:spcAft>
        <a:buSzPct val="80000"/>
        <a:buFont typeface="Verdana" pitchFamily="64" charset="0"/>
        <a:defRPr sz="2400" b="1">
          <a:solidFill>
            <a:schemeClr val="tx2"/>
          </a:solidFill>
          <a:latin typeface="+mn-lt"/>
          <a:ea typeface="+mn-ea"/>
          <a:cs typeface="+mn-cs"/>
        </a:defRPr>
      </a:lvl1pPr>
      <a:lvl2pPr marL="3175" indent="-1588" algn="l" rtl="0" eaLnBrk="0" fontAlgn="base" hangingPunct="0">
        <a:spcBef>
          <a:spcPct val="0"/>
        </a:spcBef>
        <a:spcAft>
          <a:spcPct val="0"/>
        </a:spcAft>
        <a:buSzPct val="80000"/>
        <a:buFont typeface="Verdana" pitchFamily="64" charset="0"/>
        <a:defRPr sz="2400">
          <a:solidFill>
            <a:schemeClr val="tx1"/>
          </a:solidFill>
          <a:latin typeface="+mn-lt"/>
          <a:cs typeface="+mn-cs"/>
        </a:defRPr>
      </a:lvl2pPr>
      <a:lvl3pPr marL="879475" indent="-165100" algn="l" rtl="0" eaLnBrk="0" fontAlgn="base" hangingPunct="0">
        <a:spcBef>
          <a:spcPct val="0"/>
        </a:spcBef>
        <a:spcAft>
          <a:spcPct val="0"/>
        </a:spcAft>
        <a:buSzPct val="80000"/>
        <a:buFont typeface="Arial" charset="0"/>
        <a:buChar char="–"/>
        <a:defRPr sz="2400">
          <a:solidFill>
            <a:schemeClr val="tx1"/>
          </a:solidFill>
          <a:latin typeface="+mn-lt"/>
          <a:cs typeface="+mn-cs"/>
        </a:defRPr>
      </a:lvl3pPr>
      <a:lvl4pPr marL="1243013" indent="-184150" algn="l" rtl="0" eaLnBrk="0" fontAlgn="base" hangingPunct="0">
        <a:spcBef>
          <a:spcPct val="0"/>
        </a:spcBef>
        <a:spcAft>
          <a:spcPct val="0"/>
        </a:spcAft>
        <a:buSzPct val="80000"/>
        <a:buFont typeface="Arial" charset="0"/>
        <a:buChar char="○"/>
        <a:defRPr sz="24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4134AC-FD2D-4AC5-B06B-76D3B5E8B9D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8AA1C9-7C9D-4D7E-A818-78AB2D3FA8D4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9" r:id="rId1"/>
    <p:sldLayoutId id="2147483790" r:id="rId2"/>
    <p:sldLayoutId id="2147483791" r:id="rId3"/>
    <p:sldLayoutId id="2147483792" r:id="rId4"/>
    <p:sldLayoutId id="2147483793" r:id="rId5"/>
    <p:sldLayoutId id="2147483794" r:id="rId6"/>
    <p:sldLayoutId id="2147483795" r:id="rId7"/>
    <p:sldLayoutId id="2147483796" r:id="rId8"/>
    <p:sldLayoutId id="2147483797" r:id="rId9"/>
    <p:sldLayoutId id="2147483798" r:id="rId10"/>
    <p:sldLayoutId id="214748379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33C98C-D54F-469F-ADA6-8397E0FEEDC3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7" r:id="rId1"/>
    <p:sldLayoutId id="2147483778" r:id="rId2"/>
    <p:sldLayoutId id="2147483779" r:id="rId3"/>
    <p:sldLayoutId id="2147483780" r:id="rId4"/>
    <p:sldLayoutId id="2147483781" r:id="rId5"/>
    <p:sldLayoutId id="2147483782" r:id="rId6"/>
    <p:sldLayoutId id="2147483783" r:id="rId7"/>
    <p:sldLayoutId id="2147483784" r:id="rId8"/>
    <p:sldLayoutId id="2147483785" r:id="rId9"/>
    <p:sldLayoutId id="2147483786" r:id="rId10"/>
    <p:sldLayoutId id="214748378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B2761-B815-44C1-A00D-46DF93007F5A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3" r:id="rId1"/>
    <p:sldLayoutId id="2147483754" r:id="rId2"/>
    <p:sldLayoutId id="2147483755" r:id="rId3"/>
    <p:sldLayoutId id="2147483756" r:id="rId4"/>
    <p:sldLayoutId id="2147483757" r:id="rId5"/>
    <p:sldLayoutId id="2147483758" r:id="rId6"/>
    <p:sldLayoutId id="2147483759" r:id="rId7"/>
    <p:sldLayoutId id="2147483760" r:id="rId8"/>
    <p:sldLayoutId id="2147483761" r:id="rId9"/>
    <p:sldLayoutId id="2147483762" r:id="rId10"/>
    <p:sldLayoutId id="214748376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BC8FF1-A039-48CE-9CBB-18295CC00937}" type="datetimeFigureOut">
              <a:rPr lang="en-US" smtClean="0"/>
              <a:pPr/>
              <a:t>5/1/2015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5" r:id="rId1"/>
    <p:sldLayoutId id="2147483766" r:id="rId2"/>
    <p:sldLayoutId id="2147483767" r:id="rId3"/>
    <p:sldLayoutId id="2147483768" r:id="rId4"/>
    <p:sldLayoutId id="2147483769" r:id="rId5"/>
    <p:sldLayoutId id="2147483770" r:id="rId6"/>
    <p:sldLayoutId id="2147483771" r:id="rId7"/>
    <p:sldLayoutId id="2147483772" r:id="rId8"/>
    <p:sldLayoutId id="2147483773" r:id="rId9"/>
    <p:sldLayoutId id="2147483774" r:id="rId10"/>
    <p:sldLayoutId id="214748377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Teaching and Learning</a:t>
            </a:r>
            <a:br>
              <a:rPr lang="en-US" dirty="0" smtClean="0"/>
            </a:br>
            <a:r>
              <a:rPr lang="en-US" dirty="0" smtClean="0"/>
              <a:t>with Technology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Chapter 7</a:t>
            </a:r>
          </a:p>
          <a:p>
            <a:r>
              <a:rPr lang="en-US" dirty="0" smtClean="0"/>
              <a:t>Software for Teacher Tasks</a:t>
            </a:r>
            <a:endParaRPr lang="en-US" dirty="0"/>
          </a:p>
        </p:txBody>
      </p:sp>
      <p:pic>
        <p:nvPicPr>
          <p:cNvPr id="1026" name="Picture 2" descr="Current Cover Image: http://hepm-highered.pearsoned.com/mdb/covers/0/0133783030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1000" y="304800"/>
            <a:ext cx="1076325" cy="13716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Online Tools for Teacher Tasks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Online and mobile tools add potential to what is already available from installed district, school, and classroom software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Online Tools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On line productivity tools (e.g. Google Apps) are free collections of productivity software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000" dirty="0" smtClean="0"/>
              <a:t>Can be used just like any purchased applications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000" dirty="0" smtClean="0"/>
              <a:t>However, must have online access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Other online tools enhance presentations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000" dirty="0" smtClean="0"/>
              <a:t>Some add video and audio to information (e.g. Prezi)</a:t>
            </a:r>
          </a:p>
          <a:p>
            <a:pPr marL="1582738" lvl="3" indent="-342900">
              <a:spcBef>
                <a:spcPts val="0"/>
              </a:spcBef>
              <a:buFont typeface="Courier New" pitchFamily="49" charset="0"/>
              <a:buChar char="o"/>
              <a:tabLst>
                <a:tab pos="288925" algn="l"/>
                <a:tab pos="8175625" algn="l"/>
              </a:tabLst>
            </a:pPr>
            <a:r>
              <a:rPr lang="en-US" sz="2000" dirty="0" smtClean="0"/>
              <a:t>Others are designed for social media (e.g. Empressr)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Online Tools for Teacher Tasks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Other online tools help to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Align with standards (e.g. Standards Toolbox)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Create virtual classrooms via a learning management system (e.g. Moodle)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Offer teaching tools to create rubrics, quizzes, web quests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Provide a platform for authentic assessment via electronic portfolios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Online Tools for Teacher Tasks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Apps for the Classroom are teacher tools for mobile devices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Apps for Administrative Tasks include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Productivity apps (e.g. iWorks and GoDocs)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Calendars, to-do lists, note takers, and calculators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Implementing apps in schools has challenges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Technical support for downloads to devices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Loss of control to prevent inappropriate apps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Difficult to keep up with ever emerging apps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So many options, rubrics should be used to select the best apps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endParaRPr lang="en-US" sz="2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Opportunities and Challenges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Opportunities include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Inexpensive but powerful support for tasks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Reinforces 21</a:t>
            </a:r>
            <a:r>
              <a:rPr lang="en-US" sz="2200" b="1" baseline="30000" dirty="0" smtClean="0">
                <a:solidFill>
                  <a:schemeClr val="tx2"/>
                </a:solidFill>
              </a:rPr>
              <a:t>st</a:t>
            </a:r>
            <a:r>
              <a:rPr lang="en-US" sz="2200" b="1" dirty="0" smtClean="0">
                <a:solidFill>
                  <a:schemeClr val="tx2"/>
                </a:solidFill>
              </a:rPr>
              <a:t> century skills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Improves task efficiency and accuracy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Challenges include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Using software selected by others which may not be optimal for your tasks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Training for efficient use of the software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Keeping up with changes from new versions 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Equipment updates required for new versions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Older software conflicts after updates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Funding for software, updates, training, and support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200" dirty="0" smtClean="0">
                <a:solidFill>
                  <a:schemeClr val="tx1"/>
                </a:solidFill>
              </a:rPr>
              <a:t>Learning Outcomes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Describe the types of software that might be used for teacher tasks.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Identify how the components of a productivity suite can be used to help you be more effective and efficient in carrying out your professional responsibilities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Categorize classroom management software and its role in accomplishing teacher tasks</a:t>
            </a:r>
          </a:p>
          <a:p>
            <a:pPr marL="342900" lvl="0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0" dirty="0" smtClean="0">
                <a:solidFill>
                  <a:schemeClr val="tx1"/>
                </a:solidFill>
              </a:rPr>
              <a:t>Locate and review available online tools and apps that can be used for teacher tasks</a:t>
            </a:r>
          </a:p>
          <a:p>
            <a:pPr marL="342900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0" dirty="0" smtClean="0">
                <a:solidFill>
                  <a:schemeClr val="tx1"/>
                </a:solidFill>
              </a:rPr>
              <a:t>Investigate the challenges and opportunities associated with using teacher task software</a:t>
            </a:r>
          </a:p>
          <a:p>
            <a:pPr marL="342900" lvl="0" indent="-342900">
              <a:spcBef>
                <a:spcPts val="0"/>
              </a:spcBef>
              <a:buFont typeface="Wingdings" pitchFamily="2" charset="2"/>
              <a:buChar char="Ø"/>
              <a:tabLst>
                <a:tab pos="174625" algn="l"/>
              </a:tabLst>
            </a:pPr>
            <a:endParaRPr lang="en-US" sz="1800" b="0" dirty="0" smtClean="0">
              <a:solidFill>
                <a:schemeClr val="tx1"/>
              </a:solidFill>
            </a:endParaRPr>
          </a:p>
          <a:p>
            <a:pPr marL="342900" lvl="0" indent="-342900">
              <a:spcBef>
                <a:spcPts val="0"/>
              </a:spcBef>
              <a:buFont typeface="Wingdings" pitchFamily="2" charset="2"/>
              <a:buChar char="Ø"/>
              <a:tabLst>
                <a:tab pos="174625" algn="l"/>
              </a:tabLst>
            </a:pPr>
            <a:endParaRPr lang="en-US" sz="2200" b="0" dirty="0" smtClean="0">
              <a:solidFill>
                <a:schemeClr val="tx1"/>
              </a:solidFill>
            </a:endParaRP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Types of Software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Productivity Suite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Usually includes word processing, spreadsheet, data base management, and presentation software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Available across districts for administrative and teacher use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Classroom Management Software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Includes attendance reporting, grade books, other custom options as determined by district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Both types together often referred to as administrative software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In combination with apps for mobile device, address most teacher tasks</a:t>
            </a:r>
          </a:p>
          <a:p>
            <a:pPr marL="342900" lvl="0" indent="-342900">
              <a:spcBef>
                <a:spcPts val="0"/>
              </a:spcBef>
              <a:tabLst>
                <a:tab pos="288925" algn="l"/>
                <a:tab pos="8175625" algn="l"/>
              </a:tabLst>
            </a:pPr>
            <a:endParaRPr lang="en-US" sz="2200" b="0" dirty="0" smtClean="0">
              <a:solidFill>
                <a:schemeClr val="tx1"/>
              </a:solidFill>
            </a:endParaRPr>
          </a:p>
          <a:p>
            <a:pPr marL="342900" lvl="0" indent="-342900">
              <a:spcBef>
                <a:spcPts val="0"/>
              </a:spcBef>
              <a:buFont typeface="Wingdings" pitchFamily="2" charset="2"/>
              <a:buChar char="Ø"/>
              <a:tabLst>
                <a:tab pos="174625" algn="l"/>
              </a:tabLst>
            </a:pPr>
            <a:endParaRPr lang="en-US" sz="1800" b="0" dirty="0" smtClean="0">
              <a:solidFill>
                <a:schemeClr val="tx1"/>
              </a:solidFill>
            </a:endParaRPr>
          </a:p>
          <a:p>
            <a:pPr marL="342900" lvl="0" indent="-342900">
              <a:spcBef>
                <a:spcPts val="0"/>
              </a:spcBef>
              <a:buFont typeface="Wingdings" pitchFamily="2" charset="2"/>
              <a:buChar char="Ø"/>
              <a:tabLst>
                <a:tab pos="174625" algn="l"/>
              </a:tabLst>
            </a:pPr>
            <a:endParaRPr lang="en-US" sz="2200" b="0" dirty="0" smtClean="0">
              <a:solidFill>
                <a:schemeClr val="tx1"/>
              </a:solidFill>
            </a:endParaRP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219200"/>
            <a:ext cx="8915400" cy="4525963"/>
          </a:xfrm>
        </p:spPr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Productivity Software in the Classroom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Software literacy includes the ability to use common productivity applications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Word Processing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Creates, edits, enhances documents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Additional capabilities include spell/grammar checkers, thesaurus, graphics, formatting options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Used by teachers for memos, tests, student documents, calendars, flyers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Capable of WYSIWYG (what you see is what you get) display to preview documents before printing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Can convert to PDF (portable document formatting) for viewing by all regardless of software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Productivity Software in the Classroom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Electronic Spreadsheet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Organizes, inputs, edits, and charts data, especially numeric data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Additional capabilities include auto calculations, formulas, functions, multiple styles of graphs, templates 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Used by teachers for grade books, tracking experiments, budgets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Capable of What If analysis to test how outcomes will change if individual values change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Productivity Software in the Classroom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Database Management Software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Organizes, maintains, and retrieves target data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Additional capabilities include </a:t>
            </a:r>
            <a:r>
              <a:rPr lang="en-US" sz="2200" b="1" dirty="0" smtClean="0">
                <a:solidFill>
                  <a:schemeClr val="tx2"/>
                </a:solidFill>
              </a:rPr>
              <a:t>sorting</a:t>
            </a:r>
            <a:r>
              <a:rPr lang="en-US" sz="2200" dirty="0" smtClean="0">
                <a:solidFill>
                  <a:schemeClr val="tx2"/>
                </a:solidFill>
              </a:rPr>
              <a:t> data, formal report formats, and </a:t>
            </a:r>
            <a:r>
              <a:rPr lang="en-US" sz="2200" b="1" dirty="0" smtClean="0">
                <a:solidFill>
                  <a:schemeClr val="tx2"/>
                </a:solidFill>
              </a:rPr>
              <a:t>queries</a:t>
            </a:r>
            <a:r>
              <a:rPr lang="en-US" sz="2200" dirty="0" smtClean="0">
                <a:solidFill>
                  <a:schemeClr val="tx2"/>
                </a:solidFill>
              </a:rPr>
              <a:t> to find specific records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Used by teachers for keeping student records, classroom inventories, and organizing student project data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Dedicated databases are the foundation of school library catalogs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Productivity Software in the Classroom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Presentation Software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Organizes and presents information in a series of slides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Additional capabilities include animation, hyperlinks, embedded multimedia, external links, and multiple options for sharing or printing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Used by teachers for to support instruction, tutorials, student project presentation, presenting professional reports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>
                <a:solidFill>
                  <a:schemeClr val="tx2"/>
                </a:solidFill>
              </a:rPr>
              <a:t>Offered with easy-to-apply themes and formats for professional looking results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Classroom Management Software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Assists educators in accomplishing the tasks associated with the day-to-day management of their classrooms or their schools. 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dirty="0" smtClean="0"/>
              <a:t>School Management Systems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Customized to meet needs of district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Used to organize district or school-wide data, schedule classes, maintain grades and attendance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Classroom Management Systems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Site licensed by district or available for individual classrooms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Used by teachers for to help manage classroom tasks (e.g. behavior, seating, recording grades)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7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Software for Teacher Tasks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solidFill>
                  <a:srgbClr val="364395"/>
                </a:solidFill>
              </a:rPr>
              <a:t>Classroom Management Software</a:t>
            </a:r>
          </a:p>
          <a:p>
            <a:pPr marL="342900" lvl="1" indent="-342900"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  <a:tab pos="8175625" algn="l"/>
              </a:tabLst>
            </a:pPr>
            <a:r>
              <a:rPr lang="en-US" sz="2200" b="1" dirty="0" smtClean="0"/>
              <a:t>Rubrics</a:t>
            </a:r>
            <a:r>
              <a:rPr lang="en-US" sz="2200" dirty="0" smtClean="0"/>
              <a:t> are useful in determining the best software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b="1" dirty="0" smtClean="0">
                <a:solidFill>
                  <a:schemeClr val="tx2"/>
                </a:solidFill>
              </a:rPr>
              <a:t>Offer an objective evaluation across key characteristics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Helps to select software best for targeted tasks</a:t>
            </a:r>
          </a:p>
          <a:p>
            <a:pPr marL="1219200" lvl="2" indent="-342900">
              <a:spcBef>
                <a:spcPts val="0"/>
              </a:spcBef>
              <a:buFont typeface="Wingdings" pitchFamily="2" charset="2"/>
              <a:buChar char="§"/>
              <a:tabLst>
                <a:tab pos="288925" algn="l"/>
                <a:tab pos="8175625" algn="l"/>
              </a:tabLst>
            </a:pPr>
            <a:r>
              <a:rPr lang="en-US" sz="2200" dirty="0" smtClean="0"/>
              <a:t>Saves the time and effort of integrating software into the classroom, even if the software is initially free or inexpensive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earson_Presentation">
  <a:themeElements>
    <a:clrScheme name="Pearson_Presentation 2">
      <a:dk1>
        <a:srgbClr val="000000"/>
      </a:dk1>
      <a:lt1>
        <a:srgbClr val="FBF5EA"/>
      </a:lt1>
      <a:dk2>
        <a:srgbClr val="364395"/>
      </a:dk2>
      <a:lt2>
        <a:srgbClr val="FFFFFF"/>
      </a:lt2>
      <a:accent1>
        <a:srgbClr val="364395"/>
      </a:accent1>
      <a:accent2>
        <a:srgbClr val="5E69AA"/>
      </a:accent2>
      <a:accent3>
        <a:srgbClr val="FDF9F3"/>
      </a:accent3>
      <a:accent4>
        <a:srgbClr val="000000"/>
      </a:accent4>
      <a:accent5>
        <a:srgbClr val="AEB0C8"/>
      </a:accent5>
      <a:accent6>
        <a:srgbClr val="545E9A"/>
      </a:accent6>
      <a:hlink>
        <a:srgbClr val="727BB5"/>
      </a:hlink>
      <a:folHlink>
        <a:srgbClr val="868EBF"/>
      </a:folHlink>
    </a:clrScheme>
    <a:fontScheme name="Pearson_Presentation">
      <a:majorFont>
        <a:latin typeface="Verdana"/>
        <a:ea typeface=""/>
        <a:cs typeface="Arial"/>
      </a:majorFont>
      <a:minorFont>
        <a:latin typeface="Verdan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64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64" charset="0"/>
            <a:cs typeface="Arial" charset="0"/>
          </a:defRPr>
        </a:defPPr>
      </a:lstStyle>
    </a:lnDef>
  </a:objectDefaults>
  <a:extraClrSchemeLst>
    <a:extraClrScheme>
      <a:clrScheme name="Pearson_Presentation 1">
        <a:dk1>
          <a:srgbClr val="000000"/>
        </a:dk1>
        <a:lt1>
          <a:srgbClr val="FBF5EA"/>
        </a:lt1>
        <a:dk2>
          <a:srgbClr val="364395"/>
        </a:dk2>
        <a:lt2>
          <a:srgbClr val="FFFFFF"/>
        </a:lt2>
        <a:accent1>
          <a:srgbClr val="9D1348"/>
        </a:accent1>
        <a:accent2>
          <a:srgbClr val="008B5D"/>
        </a:accent2>
        <a:accent3>
          <a:srgbClr val="FDF9F3"/>
        </a:accent3>
        <a:accent4>
          <a:srgbClr val="000000"/>
        </a:accent4>
        <a:accent5>
          <a:srgbClr val="CCAAB1"/>
        </a:accent5>
        <a:accent6>
          <a:srgbClr val="007D53"/>
        </a:accent6>
        <a:hlink>
          <a:srgbClr val="364395"/>
        </a:hlink>
        <a:folHlink>
          <a:srgbClr val="ED6B0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earson_Presentation 2">
        <a:dk1>
          <a:srgbClr val="000000"/>
        </a:dk1>
        <a:lt1>
          <a:srgbClr val="FBF5EA"/>
        </a:lt1>
        <a:dk2>
          <a:srgbClr val="364395"/>
        </a:dk2>
        <a:lt2>
          <a:srgbClr val="FFFFFF"/>
        </a:lt2>
        <a:accent1>
          <a:srgbClr val="364395"/>
        </a:accent1>
        <a:accent2>
          <a:srgbClr val="5E69AA"/>
        </a:accent2>
        <a:accent3>
          <a:srgbClr val="FDF9F3"/>
        </a:accent3>
        <a:accent4>
          <a:srgbClr val="000000"/>
        </a:accent4>
        <a:accent5>
          <a:srgbClr val="AEB0C8"/>
        </a:accent5>
        <a:accent6>
          <a:srgbClr val="545E9A"/>
        </a:accent6>
        <a:hlink>
          <a:srgbClr val="727BB5"/>
        </a:hlink>
        <a:folHlink>
          <a:srgbClr val="868EB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4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3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2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1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Pearson_blue</Template>
  <TotalTime>11063</TotalTime>
  <Words>849</Words>
  <Application>Microsoft Office PowerPoint</Application>
  <PresentationFormat>A4 Paper (210x297 mm)</PresentationFormat>
  <Paragraphs>108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6</vt:i4>
      </vt:variant>
      <vt:variant>
        <vt:lpstr>Slide Titles</vt:lpstr>
      </vt:variant>
      <vt:variant>
        <vt:i4>13</vt:i4>
      </vt:variant>
    </vt:vector>
  </HeadingPairs>
  <TitlesOfParts>
    <vt:vector size="25" baseType="lpstr">
      <vt:lpstr>Arial</vt:lpstr>
      <vt:lpstr>Calibri</vt:lpstr>
      <vt:lpstr>Courier New</vt:lpstr>
      <vt:lpstr>Tahoma</vt:lpstr>
      <vt:lpstr>Verdana</vt:lpstr>
      <vt:lpstr>Wingdings</vt:lpstr>
      <vt:lpstr>Pearson_Presentation</vt:lpstr>
      <vt:lpstr>4_Custom Design</vt:lpstr>
      <vt:lpstr>3_Custom Design</vt:lpstr>
      <vt:lpstr>2_Custom Design</vt:lpstr>
      <vt:lpstr>Custom Design</vt:lpstr>
      <vt:lpstr>1_Custom Design</vt:lpstr>
      <vt:lpstr>Teaching and Learning with Technology</vt:lpstr>
      <vt:lpstr>Chapter 7 Software for Teacher Tasks</vt:lpstr>
      <vt:lpstr>Chapter 7 Software for Teacher Tasks</vt:lpstr>
      <vt:lpstr>Chapter 7 Software for Teacher Tasks</vt:lpstr>
      <vt:lpstr>Chapter 7 Software for Teacher Tasks</vt:lpstr>
      <vt:lpstr>Chapter 7 Software for Teacher Tasks</vt:lpstr>
      <vt:lpstr>Chapter 7 Software for Teacher Tasks</vt:lpstr>
      <vt:lpstr>Chapter 7 Software for Teacher Tasks</vt:lpstr>
      <vt:lpstr>Chapter 7 Software for Teacher Tasks</vt:lpstr>
      <vt:lpstr>Chapter 7 Software for Teacher Tasks</vt:lpstr>
      <vt:lpstr>Chapter 7 Software for Teacher Tasks</vt:lpstr>
      <vt:lpstr>Chapter 7 Software for Teacher Tasks</vt:lpstr>
      <vt:lpstr>Chapter 7 Software for Teacher Tasks</vt:lpstr>
    </vt:vector>
  </TitlesOfParts>
  <Company>Pearson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rosimerr</dc:creator>
  <dc:description>Built by: www.mediasterling.com</dc:description>
  <cp:lastModifiedBy>Ginger McKinney</cp:lastModifiedBy>
  <cp:revision>669</cp:revision>
  <dcterms:created xsi:type="dcterms:W3CDTF">2010-11-30T15:25:05Z</dcterms:created>
  <dcterms:modified xsi:type="dcterms:W3CDTF">2015-05-01T11:49:30Z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_version">
    <vt:lpwstr>v1.0.1</vt:lpwstr>
  </property>
</Properties>
</file>

<file path=docProps/thumbnail.jpeg>
</file>